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4630400" cy="8229600"/>
  <p:notesSz cx="8229600" cy="14630400"/>
  <p:embeddedFontLst>
    <p:embeddedFont>
      <p:font typeface="Alice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ora" panose="020B0604020202020204" charset="-52"/>
      <p:regular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20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443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50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697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00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249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698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460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377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141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5032" y="10980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ru-RU" sz="44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Тема 3. Государственный бюджет</a:t>
            </a:r>
          </a:p>
          <a:p>
            <a:pPr algn="ctr">
              <a:lnSpc>
                <a:spcPts val="5550"/>
              </a:lnSpc>
            </a:pPr>
            <a:endParaRPr lang="ru-RU" sz="4450" dirty="0">
              <a:solidFill>
                <a:srgbClr val="233E32"/>
              </a:solidFill>
              <a:latin typeface="Alice" pitchFamily="34" charset="0"/>
              <a:ea typeface="Alice" pitchFamily="34" charset="-122"/>
            </a:endParaRPr>
          </a:p>
          <a:p>
            <a:pPr marL="457200" algn="just">
              <a:lnSpc>
                <a:spcPct val="115000"/>
              </a:lnSpc>
              <a:spcAft>
                <a:spcPts val="0"/>
              </a:spcAft>
            </a:pPr>
            <a:r>
              <a:rPr lang="ru-RU" sz="28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Сущность государственного бюджета, его роль и функции</a:t>
            </a:r>
            <a:endParaRPr lang="ru-RU" sz="28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ru-RU" sz="2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Бюджетное устройство и бюджетная система</a:t>
            </a:r>
          </a:p>
          <a:p>
            <a:pPr marL="450215" algn="just">
              <a:spcAft>
                <a:spcPts val="0"/>
              </a:spcAft>
            </a:pPr>
            <a:r>
              <a:rPr lang="ru-RU" sz="2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Бюджетное планирование и бюджетный процесс</a:t>
            </a:r>
          </a:p>
          <a:p>
            <a:pPr marL="450215" algn="just">
              <a:spcAft>
                <a:spcPts val="0"/>
              </a:spcAft>
            </a:pPr>
            <a:r>
              <a:rPr lang="ru-RU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4. </a:t>
            </a:r>
            <a:r>
              <a:rPr lang="ru-RU" sz="2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Бюджетная классификация</a:t>
            </a:r>
          </a:p>
          <a:p>
            <a:pPr marL="450215" algn="just">
              <a:spcAft>
                <a:spcPts val="0"/>
              </a:spcAft>
            </a:pPr>
            <a:r>
              <a:rPr lang="ru-RU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5. </a:t>
            </a:r>
            <a:r>
              <a:rPr lang="ru-RU" sz="2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Доходы бюджета</a:t>
            </a:r>
          </a:p>
          <a:p>
            <a:pPr marL="450215" algn="just">
              <a:spcAft>
                <a:spcPts val="0"/>
              </a:spcAft>
            </a:pPr>
            <a:r>
              <a:rPr lang="ru-RU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6. </a:t>
            </a:r>
            <a:r>
              <a:rPr lang="ru-RU" sz="2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Расходы бюджета</a:t>
            </a:r>
          </a:p>
          <a:p>
            <a:pPr algn="ctr">
              <a:lnSpc>
                <a:spcPts val="5550"/>
              </a:lnSpc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94540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3786"/>
            <a:ext cx="113973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Ключевые</a:t>
            </a: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44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</a:t>
            </a:r>
            <a:r>
              <a:rPr lang="en-US" sz="44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спекты</a:t>
            </a:r>
            <a:r>
              <a:rPr lang="en-US" sz="44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44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</a:t>
            </a:r>
            <a:r>
              <a:rPr lang="en-US" sz="44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юджетного</a:t>
            </a:r>
            <a:r>
              <a:rPr lang="en-US" sz="44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44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</a:t>
            </a:r>
            <a:r>
              <a:rPr lang="en-US" sz="44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роцесса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39541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dirty="0" err="1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Бюджетные</a:t>
            </a:r>
            <a:r>
              <a:rPr lang="en-US" sz="2200" b="1" u="sng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200" b="1" u="sng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</a:t>
            </a:r>
            <a:r>
              <a:rPr lang="en-US" sz="2200" b="1" u="sng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олномочия</a:t>
            </a:r>
            <a:r>
              <a:rPr lang="en-US" sz="2200" b="1" u="sng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200" b="1" u="sng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з</a:t>
            </a:r>
            <a:r>
              <a:rPr lang="en-US" sz="2200" b="1" u="sng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аконодательных</a:t>
            </a:r>
            <a:r>
              <a:rPr lang="en-US" sz="2200" b="1" u="sng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200" b="1" u="sng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</a:t>
            </a:r>
            <a:r>
              <a:rPr lang="en-US" sz="2200" b="1" u="sng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рганов</a:t>
            </a:r>
            <a:endParaRPr lang="en-US" sz="2200" b="1" u="sng" dirty="0"/>
          </a:p>
        </p:txBody>
      </p:sp>
      <p:sp>
        <p:nvSpPr>
          <p:cNvPr id="4" name="Text 2"/>
          <p:cNvSpPr/>
          <p:nvPr/>
        </p:nvSpPr>
        <p:spPr>
          <a:xfrm>
            <a:off x="793790" y="29750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Утверждение бюджетов и отчетов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172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Последующий контроль за исполнением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594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Формирование органов контроля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49128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dirty="0" err="1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Бюджетные</a:t>
            </a:r>
            <a:r>
              <a:rPr lang="en-US" sz="2200" b="1" u="sng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200" b="1" u="sng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</a:t>
            </a:r>
            <a:r>
              <a:rPr lang="en-US" sz="2200" b="1" u="sng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олномочия</a:t>
            </a:r>
            <a:r>
              <a:rPr lang="en-US" sz="2200" b="1" u="sng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200" b="1" u="sng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</a:t>
            </a:r>
            <a:r>
              <a:rPr lang="en-US" sz="2200" b="1" u="sng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сполнительных</a:t>
            </a:r>
            <a:r>
              <a:rPr lang="en-US" sz="2200" b="1" u="sng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200" b="1" u="sng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</a:t>
            </a:r>
            <a:r>
              <a:rPr lang="en-US" sz="2200" b="1" u="sng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рганов</a:t>
            </a:r>
            <a:endParaRPr lang="en-US" sz="2200" b="1" u="sng" dirty="0"/>
          </a:p>
        </p:txBody>
      </p:sp>
      <p:sp>
        <p:nvSpPr>
          <p:cNvPr id="8" name="Text 6"/>
          <p:cNvSpPr/>
          <p:nvPr/>
        </p:nvSpPr>
        <p:spPr>
          <a:xfrm>
            <a:off x="793790" y="53846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Составление проекта бюджета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26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Исполнение бюджета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2689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Представление отчета об исполнении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2039541"/>
            <a:ext cx="43653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dirty="0" err="1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Главный</a:t>
            </a:r>
            <a:r>
              <a:rPr lang="en-US" sz="2200" b="1" u="sng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200" b="1" u="sng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</a:t>
            </a:r>
            <a:r>
              <a:rPr lang="en-US" sz="2200" b="1" u="sng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аспорядитель</a:t>
            </a:r>
            <a:r>
              <a:rPr lang="en-US" sz="2200" b="1" u="sng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200" b="1" u="sng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</a:t>
            </a:r>
            <a:r>
              <a:rPr lang="en-US" sz="2200" b="1" u="sng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редств</a:t>
            </a:r>
            <a:endParaRPr lang="en-US" sz="2200" b="1" u="sng" dirty="0"/>
          </a:p>
        </p:txBody>
      </p:sp>
      <p:sp>
        <p:nvSpPr>
          <p:cNvPr id="12" name="Text 10"/>
          <p:cNvSpPr/>
          <p:nvPr/>
        </p:nvSpPr>
        <p:spPr>
          <a:xfrm>
            <a:off x="7599521" y="262068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Орган исполнительной власти, распределяющий бюджетные средства подведомственным получателям.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573304"/>
            <a:ext cx="4392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dirty="0" err="1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Получатель</a:t>
            </a:r>
            <a:r>
              <a:rPr lang="en-US" sz="2200" b="1" u="sng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200" b="1" u="sng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</a:t>
            </a:r>
            <a:r>
              <a:rPr lang="en-US" sz="2200" b="1" u="sng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юджетных</a:t>
            </a:r>
            <a:r>
              <a:rPr lang="en-US" sz="2200" b="1" u="sng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200" b="1" u="sng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</a:t>
            </a:r>
            <a:r>
              <a:rPr lang="en-US" sz="2200" b="1" u="sng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редств</a:t>
            </a:r>
            <a:endParaRPr lang="en-US" sz="2200" b="1" u="sng" dirty="0"/>
          </a:p>
        </p:txBody>
      </p:sp>
      <p:sp>
        <p:nvSpPr>
          <p:cNvPr id="14" name="Text 12"/>
          <p:cNvSpPr/>
          <p:nvPr/>
        </p:nvSpPr>
        <p:spPr>
          <a:xfrm>
            <a:off x="7599521" y="415444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Организация (бюджетное учреждение), финансируемая из соответствующего бюджета для выполнения некоммерческих функций.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447228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Проекты бюджетов разрабатываются на основе прогнозов социально-экономического развития и утверждаются в установленные законодательством сроки, например, в Республике Беларусь до 1 декабря года, предшествующего финансовому.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670" y="542211"/>
            <a:ext cx="7566660" cy="1232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50"/>
              </a:lnSpc>
            </a:pPr>
            <a:r>
              <a:rPr lang="ru-RU" sz="38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3. Б</a:t>
            </a:r>
            <a:r>
              <a:rPr lang="en-US" sz="38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юджетн</a:t>
            </a:r>
            <a:r>
              <a:rPr lang="ru-RU" sz="38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ая</a:t>
            </a:r>
            <a:r>
              <a:rPr lang="en-US" sz="38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38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классификац</a:t>
            </a:r>
            <a:r>
              <a:rPr lang="ru-RU" sz="38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ия</a:t>
            </a:r>
            <a:endParaRPr lang="en-US" sz="3850" dirty="0">
              <a:solidFill>
                <a:prstClr val="black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88670" y="1520595"/>
            <a:ext cx="7566660" cy="1892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Государственные власти на всех уровнях ежедневно осуществляют множество операций, связанных с получением и расходованием финансовых ресурсов. Эти операции многочисленны и разнообразны, требуя чёткой систематизации и отражения в соответствующих бюджетах. Для обеспечения такой систематизации используется единый методологический документ – </a:t>
            </a: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бюджетная классификация.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1084421" y="4185448"/>
            <a:ext cx="7270909" cy="1261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b="1" u="sng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Бюджетная классификация 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– это инструмент, позволяющий унифицировать и систематизировать данные о бюджетных операциях, обеспечивая прозрачность и сопоставимость финансовой информации на различных уровнях государственного управления.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788670" y="4184690"/>
            <a:ext cx="22860" cy="1705213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7" name="Text 4"/>
          <p:cNvSpPr/>
          <p:nvPr/>
        </p:nvSpPr>
        <p:spPr>
          <a:xfrm>
            <a:off x="788670" y="6111716"/>
            <a:ext cx="7566660" cy="157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Она является основой для формирования, исполнения и контроля за исполнением бюджетов всех уровней, а также для анализа бюджетных показателей и принятия обоснованных управленческих решений. Без четкой бюджетной классификации эффективное управление государственными финансами было бы невозможным.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399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2597"/>
            <a:ext cx="1177694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50"/>
              </a:lnSpc>
            </a:pPr>
            <a:r>
              <a:rPr lang="en-US" sz="3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Виды бюджетной классификации Республики Беларусь</a:t>
            </a:r>
            <a:endParaRPr lang="en-US" sz="3500" dirty="0">
              <a:solidFill>
                <a:prstClr val="black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687949"/>
            <a:ext cx="1304282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Бюджетная классификация Республики Беларусь представляет собой комплексную систему, включающую несколько взаимосвязанных элементов, каждый из которых служит для определённых целей: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460308"/>
            <a:ext cx="4228505" cy="1639491"/>
          </a:xfrm>
          <a:prstGeom prst="roundRect">
            <a:avLst>
              <a:gd name="adj" fmla="val 6693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2460308"/>
            <a:ext cx="91440" cy="1639491"/>
          </a:xfrm>
          <a:prstGeom prst="roundRect">
            <a:avLst>
              <a:gd name="adj" fmla="val 29302"/>
            </a:avLst>
          </a:prstGeom>
          <a:solidFill>
            <a:srgbClr val="1B5F39"/>
          </a:solidFill>
          <a:ln/>
        </p:spPr>
      </p:sp>
      <p:sp>
        <p:nvSpPr>
          <p:cNvPr id="6" name="Text 4"/>
          <p:cNvSpPr/>
          <p:nvPr/>
        </p:nvSpPr>
        <p:spPr>
          <a:xfrm>
            <a:off x="1063823" y="2661761"/>
            <a:ext cx="3561874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Классификация доходов бюджета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1063823" y="3047881"/>
            <a:ext cx="3757017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Систематизация поступлений по источникам их формирования.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8" name="Shape 6"/>
          <p:cNvSpPr/>
          <p:nvPr/>
        </p:nvSpPr>
        <p:spPr>
          <a:xfrm>
            <a:off x="5200888" y="2460308"/>
            <a:ext cx="4228505" cy="1639491"/>
          </a:xfrm>
          <a:prstGeom prst="roundRect">
            <a:avLst>
              <a:gd name="adj" fmla="val 6693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78028" y="2460308"/>
            <a:ext cx="91440" cy="1639491"/>
          </a:xfrm>
          <a:prstGeom prst="roundRect">
            <a:avLst>
              <a:gd name="adj" fmla="val 29302"/>
            </a:avLst>
          </a:prstGeom>
          <a:solidFill>
            <a:srgbClr val="1B5F39"/>
          </a:solidFill>
          <a:ln/>
        </p:spPr>
      </p:sp>
      <p:sp>
        <p:nvSpPr>
          <p:cNvPr id="10" name="Text 8"/>
          <p:cNvSpPr/>
          <p:nvPr/>
        </p:nvSpPr>
        <p:spPr>
          <a:xfrm>
            <a:off x="5470922" y="2661761"/>
            <a:ext cx="3757017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Функциональная классификация расходов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5470922" y="3326844"/>
            <a:ext cx="3757017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Группировка расходов по направлениям выполнения государственных функций.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07987" y="2460308"/>
            <a:ext cx="4228505" cy="1639491"/>
          </a:xfrm>
          <a:prstGeom prst="roundRect">
            <a:avLst>
              <a:gd name="adj" fmla="val 6693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85127" y="2460308"/>
            <a:ext cx="91440" cy="1639491"/>
          </a:xfrm>
          <a:prstGeom prst="roundRect">
            <a:avLst>
              <a:gd name="adj" fmla="val 29302"/>
            </a:avLst>
          </a:prstGeom>
          <a:solidFill>
            <a:srgbClr val="1B5F39"/>
          </a:solidFill>
          <a:ln/>
        </p:spPr>
      </p:sp>
      <p:sp>
        <p:nvSpPr>
          <p:cNvPr id="14" name="Text 12"/>
          <p:cNvSpPr/>
          <p:nvPr/>
        </p:nvSpPr>
        <p:spPr>
          <a:xfrm>
            <a:off x="9878020" y="2661761"/>
            <a:ext cx="3757017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Программная классификация расходов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5" name="Text 13"/>
          <p:cNvSpPr/>
          <p:nvPr/>
        </p:nvSpPr>
        <p:spPr>
          <a:xfrm>
            <a:off x="9878020" y="3326844"/>
            <a:ext cx="3757017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Отражение расходов, связанных с реализацией государственных программ.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93790" y="4278392"/>
            <a:ext cx="4228505" cy="1639491"/>
          </a:xfrm>
          <a:prstGeom prst="roundRect">
            <a:avLst>
              <a:gd name="adj" fmla="val 6693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70930" y="4278392"/>
            <a:ext cx="91440" cy="1639491"/>
          </a:xfrm>
          <a:prstGeom prst="roundRect">
            <a:avLst>
              <a:gd name="adj" fmla="val 29302"/>
            </a:avLst>
          </a:prstGeom>
          <a:solidFill>
            <a:srgbClr val="1B5F39"/>
          </a:solidFill>
          <a:ln/>
        </p:spPr>
      </p:sp>
      <p:sp>
        <p:nvSpPr>
          <p:cNvPr id="18" name="Text 16"/>
          <p:cNvSpPr/>
          <p:nvPr/>
        </p:nvSpPr>
        <p:spPr>
          <a:xfrm>
            <a:off x="1063823" y="4479846"/>
            <a:ext cx="3757017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Экономическая классификация расходов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9" name="Text 17"/>
          <p:cNvSpPr/>
          <p:nvPr/>
        </p:nvSpPr>
        <p:spPr>
          <a:xfrm>
            <a:off x="1063823" y="5144929"/>
            <a:ext cx="3757017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Группировка расходов по их экономическому содержанию.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200888" y="4278392"/>
            <a:ext cx="4228505" cy="1639491"/>
          </a:xfrm>
          <a:prstGeom prst="roundRect">
            <a:avLst>
              <a:gd name="adj" fmla="val 6693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178028" y="4278392"/>
            <a:ext cx="91440" cy="1639491"/>
          </a:xfrm>
          <a:prstGeom prst="roundRect">
            <a:avLst>
              <a:gd name="adj" fmla="val 29302"/>
            </a:avLst>
          </a:prstGeom>
          <a:solidFill>
            <a:srgbClr val="1B5F39"/>
          </a:solidFill>
          <a:ln/>
        </p:spPr>
      </p:sp>
      <p:sp>
        <p:nvSpPr>
          <p:cNvPr id="22" name="Text 20"/>
          <p:cNvSpPr/>
          <p:nvPr/>
        </p:nvSpPr>
        <p:spPr>
          <a:xfrm>
            <a:off x="5470922" y="4479846"/>
            <a:ext cx="3757017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Ведомственная классификация расходов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23" name="Text 21"/>
          <p:cNvSpPr/>
          <p:nvPr/>
        </p:nvSpPr>
        <p:spPr>
          <a:xfrm>
            <a:off x="5470922" y="5144929"/>
            <a:ext cx="3757017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Распределение бюджетных ассигнований по главным распорядителям средств.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24" name="Shape 22"/>
          <p:cNvSpPr/>
          <p:nvPr/>
        </p:nvSpPr>
        <p:spPr>
          <a:xfrm>
            <a:off x="9607987" y="4278392"/>
            <a:ext cx="4228505" cy="1639491"/>
          </a:xfrm>
          <a:prstGeom prst="roundRect">
            <a:avLst>
              <a:gd name="adj" fmla="val 6693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9585127" y="4278392"/>
            <a:ext cx="91440" cy="1639491"/>
          </a:xfrm>
          <a:prstGeom prst="roundRect">
            <a:avLst>
              <a:gd name="adj" fmla="val 29302"/>
            </a:avLst>
          </a:prstGeom>
          <a:solidFill>
            <a:srgbClr val="1B5F39"/>
          </a:solidFill>
          <a:ln/>
        </p:spPr>
      </p:sp>
      <p:sp>
        <p:nvSpPr>
          <p:cNvPr id="26" name="Text 24"/>
          <p:cNvSpPr/>
          <p:nvPr/>
        </p:nvSpPr>
        <p:spPr>
          <a:xfrm>
            <a:off x="9878020" y="4479846"/>
            <a:ext cx="3757017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Классификация финансирования дефицита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27" name="Text 25"/>
          <p:cNvSpPr/>
          <p:nvPr/>
        </p:nvSpPr>
        <p:spPr>
          <a:xfrm>
            <a:off x="9878020" y="5144929"/>
            <a:ext cx="3757017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Определение источников покрытия дефицита бюджета.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28" name="Shape 26"/>
          <p:cNvSpPr/>
          <p:nvPr/>
        </p:nvSpPr>
        <p:spPr>
          <a:xfrm>
            <a:off x="793790" y="6096476"/>
            <a:ext cx="4228505" cy="1360527"/>
          </a:xfrm>
          <a:prstGeom prst="roundRect">
            <a:avLst>
              <a:gd name="adj" fmla="val 8065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770930" y="6096476"/>
            <a:ext cx="91440" cy="1360527"/>
          </a:xfrm>
          <a:prstGeom prst="roundRect">
            <a:avLst>
              <a:gd name="adj" fmla="val 29302"/>
            </a:avLst>
          </a:prstGeom>
          <a:solidFill>
            <a:srgbClr val="1B5F39"/>
          </a:solidFill>
          <a:ln/>
        </p:spPr>
      </p:sp>
      <p:sp>
        <p:nvSpPr>
          <p:cNvPr id="30" name="Text 28"/>
          <p:cNvSpPr/>
          <p:nvPr/>
        </p:nvSpPr>
        <p:spPr>
          <a:xfrm>
            <a:off x="1063823" y="6297930"/>
            <a:ext cx="332363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Классификация видов госдолга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1" name="Text 29"/>
          <p:cNvSpPr/>
          <p:nvPr/>
        </p:nvSpPr>
        <p:spPr>
          <a:xfrm>
            <a:off x="1063823" y="6684050"/>
            <a:ext cx="3757017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Учёт и структурирование государственных долговых обязательств.</a:t>
            </a:r>
            <a:endParaRPr 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475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4702" y="326350"/>
            <a:ext cx="555390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8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4. </a:t>
            </a:r>
            <a:r>
              <a:rPr lang="en-US" sz="28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Доходы</a:t>
            </a:r>
            <a:r>
              <a:rPr lang="en-US" sz="28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2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бюджета</a:t>
            </a:r>
            <a:r>
              <a:rPr lang="en-US" sz="2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: </a:t>
            </a:r>
            <a:r>
              <a:rPr lang="ru-RU" sz="28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</a:t>
            </a:r>
            <a:r>
              <a:rPr lang="en-US" sz="28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сточники</a:t>
            </a:r>
            <a:r>
              <a:rPr lang="en-US" sz="28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2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 </a:t>
            </a:r>
            <a:r>
              <a:rPr lang="ru-RU" sz="2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</a:t>
            </a:r>
            <a:r>
              <a:rPr lang="en-US" sz="28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труктура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337185" y="1198415"/>
            <a:ext cx="13680996" cy="827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600" b="1" u="sng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Доходы бюджета 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– это денежные средства, поступающие в безвозмездном и безвозвратном порядке в соответствии с законодательством страны в распоряжение органов государственной власти, её субъектов и органов местного самоуправления. В рамках бюджетной классификации доходы группируются по источникам и способам их получения.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379699" y="2761813"/>
            <a:ext cx="1691521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2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Налоговые доходы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79699" y="3086020"/>
            <a:ext cx="6702981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Предусмотренные налоговым законодательством налоги и сборы субъектов Республики Беларусь.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79699" y="3305809"/>
            <a:ext cx="6702981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Местные налоги и сборы.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379699" y="3525599"/>
            <a:ext cx="6702981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Пени и штрафы за нарушение налогового законодательства.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379699" y="3818731"/>
            <a:ext cx="1691521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2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Неналоговые доходы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379699" y="4142938"/>
            <a:ext cx="6702981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Доходы от использования имущества, находящегося в государственной или муниципальной собственности.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379699" y="4362727"/>
            <a:ext cx="6702981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Доходы от продажи или иного возмездного отчуждения государственного/муниципального имущества.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379699" y="4582517"/>
            <a:ext cx="6702981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Доходы от платных услуг, оказываемых государственными органами и бюджетными учреждениями.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298" y="1832768"/>
            <a:ext cx="3460999" cy="586025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474702" y="5970707"/>
            <a:ext cx="3742253" cy="309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Особое место в системе неналоговых доходов занимают: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474702" y="6259672"/>
            <a:ext cx="6702981" cy="316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FontTx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Доходы от использования и продажи государственного/муниципального имущества.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474702" y="6479462"/>
            <a:ext cx="6702981" cy="633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FontTx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Доходы, связанные с обращением бюджетных средств на финансовом рынке (проценты по остаткам, передача имущества под залог или в доверительное управление).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474702" y="7206509"/>
            <a:ext cx="6702981" cy="316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FontTx/>
              <a:buChar char="•"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Финансовая помощь от бюджетов другого уровня (дотации, субвенции, безвозмездные трансферты).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122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537805"/>
            <a:ext cx="11185922" cy="611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00"/>
              </a:lnSpc>
            </a:pPr>
            <a:r>
              <a:rPr lang="en-US" sz="3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Доходы бюджета</a:t>
            </a:r>
            <a:r>
              <a:rPr lang="en-US" sz="3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: </a:t>
            </a:r>
            <a:r>
              <a:rPr lang="ru-RU" sz="38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</a:t>
            </a:r>
            <a:r>
              <a:rPr lang="en-US" sz="38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обственные</a:t>
            </a:r>
            <a:r>
              <a:rPr lang="en-US" sz="38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3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 </a:t>
            </a:r>
            <a:r>
              <a:rPr lang="ru-RU" sz="38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</a:t>
            </a:r>
            <a:r>
              <a:rPr lang="en-US" sz="38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егулирующие</a:t>
            </a:r>
            <a:endParaRPr lang="en-US" sz="3800" dirty="0">
              <a:solidFill>
                <a:prstClr val="black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82241" y="1540073"/>
            <a:ext cx="13065919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 порядку и условиям зачисления в составе доходов бюджетов выделяют собственные и регулирующие доходы бюджетов. Это разделение обеспечивает гибкость и справедливость в распределении финансовых ресурсов между различными уровнями бюджетной системы.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782241" y="2698671"/>
            <a:ext cx="13065919" cy="4147780"/>
          </a:xfrm>
          <a:prstGeom prst="roundRect">
            <a:avLst>
              <a:gd name="adj" fmla="val 707"/>
            </a:avLst>
          </a:prstGeom>
          <a:solidFill>
            <a:srgbClr val="F0EDE6"/>
          </a:solidFill>
          <a:ln/>
        </p:spPr>
      </p:sp>
      <p:sp>
        <p:nvSpPr>
          <p:cNvPr id="5" name="Shape 3"/>
          <p:cNvSpPr/>
          <p:nvPr/>
        </p:nvSpPr>
        <p:spPr>
          <a:xfrm>
            <a:off x="782241" y="2698671"/>
            <a:ext cx="6532959" cy="4147780"/>
          </a:xfrm>
          <a:prstGeom prst="roundRect">
            <a:avLst>
              <a:gd name="adj" fmla="val 707"/>
            </a:avLst>
          </a:prstGeom>
          <a:solidFill>
            <a:srgbClr val="F0EDE6"/>
          </a:solidFill>
          <a:ln/>
        </p:spPr>
      </p:sp>
      <p:sp>
        <p:nvSpPr>
          <p:cNvPr id="6" name="Text 4"/>
          <p:cNvSpPr/>
          <p:nvPr/>
        </p:nvSpPr>
        <p:spPr>
          <a:xfrm>
            <a:off x="977741" y="2894171"/>
            <a:ext cx="244471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Собственные доходы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77741" y="3316962"/>
            <a:ext cx="6141958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Виды доходов, закрепленные законодательством Республики Беларусь на постоянной основе.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77741" y="4011097"/>
            <a:ext cx="6141958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Могут быть полностью или частично зачислены за соответствующими бюджетами.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977741" y="4705231"/>
            <a:ext cx="6141958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Обеспечивают финансовую автономию и стабильность региональных и местных бюджетов.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977741" y="5399365"/>
            <a:ext cx="6141958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Примеры: часть подоходного налога, налог на недвижимость.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" name="Shape 9"/>
          <p:cNvSpPr/>
          <p:nvPr/>
        </p:nvSpPr>
        <p:spPr>
          <a:xfrm>
            <a:off x="7315200" y="2698671"/>
            <a:ext cx="6532959" cy="4147780"/>
          </a:xfrm>
          <a:prstGeom prst="rect">
            <a:avLst/>
          </a:prstGeom>
          <a:solidFill>
            <a:srgbClr val="F0EDE6"/>
          </a:solidFill>
          <a:ln/>
        </p:spPr>
      </p:sp>
      <p:sp>
        <p:nvSpPr>
          <p:cNvPr id="12" name="Shape 10"/>
          <p:cNvSpPr/>
          <p:nvPr/>
        </p:nvSpPr>
        <p:spPr>
          <a:xfrm>
            <a:off x="7315200" y="2698671"/>
            <a:ext cx="22860" cy="4147780"/>
          </a:xfrm>
          <a:prstGeom prst="roundRect">
            <a:avLst>
              <a:gd name="adj" fmla="val 128331"/>
            </a:avLst>
          </a:prstGeom>
          <a:solidFill>
            <a:srgbClr val="D6D3CC"/>
          </a:solidFill>
          <a:ln/>
        </p:spPr>
      </p:sp>
      <p:sp>
        <p:nvSpPr>
          <p:cNvPr id="13" name="Text 11"/>
          <p:cNvSpPr/>
          <p:nvPr/>
        </p:nvSpPr>
        <p:spPr>
          <a:xfrm>
            <a:off x="7510701" y="2894171"/>
            <a:ext cx="2628186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Регулирующие доходы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10701" y="3316962"/>
            <a:ext cx="6141958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Республиканские и местные налоги, по которым устанавливаются нормативы отчислений (в процентах) в местные бюджеты на очередной финансовый год.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10701" y="4323993"/>
            <a:ext cx="6141958" cy="1251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Нормативы отчислений определяются законом о бюджете того уровня, который передает регулирующие доходы, либо законом о бюджете того уровня, который распределяет переданные ему доходы.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10701" y="5643920"/>
            <a:ext cx="6141958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Служат инструментом выравнивания бюджетной обеспеченности территорий.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10701" y="6338054"/>
            <a:ext cx="614195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Примеры: налог на добавленную стоимость (НДС), акцизы.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8" name="Text 16"/>
          <p:cNvSpPr/>
          <p:nvPr/>
        </p:nvSpPr>
        <p:spPr>
          <a:xfrm>
            <a:off x="782241" y="7066359"/>
            <a:ext cx="13065919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Такая система позволяет государству централизованно регулировать финансовые потоки, обеспечивая поддержку менее развитым регионам и стимулируя их экономический рост.</a:t>
            </a:r>
            <a:endParaRPr 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925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7347"/>
            <a:ext cx="8350210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900"/>
              </a:lnSpc>
            </a:pPr>
            <a:r>
              <a:rPr lang="ru-RU" sz="31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6. </a:t>
            </a:r>
            <a:r>
              <a:rPr lang="en-US" sz="31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Расходы</a:t>
            </a:r>
            <a:r>
              <a:rPr lang="en-US" sz="31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3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бюджета</a:t>
            </a:r>
            <a:r>
              <a:rPr lang="en-US" sz="3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: </a:t>
            </a:r>
            <a:r>
              <a:rPr lang="ru-RU" sz="31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</a:t>
            </a:r>
            <a:r>
              <a:rPr lang="en-US" sz="31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аправления</a:t>
            </a:r>
            <a:r>
              <a:rPr lang="en-US" sz="31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3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 </a:t>
            </a:r>
            <a:r>
              <a:rPr lang="ru-RU" sz="31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</a:t>
            </a:r>
            <a:r>
              <a:rPr lang="en-US" sz="31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ормы</a:t>
            </a:r>
            <a:endParaRPr lang="en-US" sz="3100" dirty="0">
              <a:solidFill>
                <a:prstClr val="black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801410" y="1478756"/>
            <a:ext cx="7556421" cy="1270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b="1" u="sng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Расходы бюджета 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– это денежные средства, направляемые на финансовое обеспечение задач и функций государства и местного самоуправления. Формирование расходов бюджетов всех уровней базируется на единых методологических основах, нормативах минимальной бюджетной обеспеченности и финансовых затрат на оказание государственных услуг, устанавливаемых Правительством Республики Беларусь.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515439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2000" b="1" u="sng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Текущие расходы</a:t>
            </a:r>
            <a:endParaRPr lang="en-US" sz="2000" b="1" u="sng" dirty="0">
              <a:solidFill>
                <a:prstClr val="black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3971806"/>
            <a:ext cx="3584615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Обеспечение текущего функционирования бюджетных организаций.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4789527"/>
            <a:ext cx="3584615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Поддержка организаций и индивидуальных предпринимателей на текущие цели.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607248"/>
            <a:ext cx="35846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Обслуживание долговых обязательств.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5916811"/>
            <a:ext cx="35846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Предоставление межбюджетных трансфертов.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793790" y="6480453"/>
            <a:ext cx="3584615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Прочие расходы, не увеличивающие стоимости основных средств, нематериальных активов и материальных запасов.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4773216" y="3515439"/>
            <a:ext cx="250959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2000" b="1" u="sng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Капитальные расходы</a:t>
            </a:r>
            <a:endParaRPr lang="en-US" sz="2000" b="1" u="sng" dirty="0">
              <a:solidFill>
                <a:prstClr val="black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4773216" y="3971806"/>
            <a:ext cx="35846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Обеспечение инновационной и инвестиционной деятельности.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4773216" y="4535448"/>
            <a:ext cx="35846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Инвестиции в действующие или вновь создаваемые организации.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4773216" y="5099090"/>
            <a:ext cx="35846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Расходы на модернизацию и реконструкцию.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4773216" y="5662732"/>
            <a:ext cx="3584615" cy="1270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Прочие расходы, при осуществлении которых создается или увеличивается имущество, находящееся в республиканской и коммунальной собственности.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863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8943"/>
            <a:ext cx="7286149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00"/>
              </a:lnSpc>
            </a:pPr>
            <a:r>
              <a:rPr lang="en-US" sz="2700" u="sng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Формы предоставления бюджетных средств</a:t>
            </a:r>
            <a:endParaRPr lang="en-US" sz="2700" u="sng" dirty="0">
              <a:solidFill>
                <a:prstClr val="black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80818"/>
            <a:ext cx="1304282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Предоставление бюджетных средств осуществляется в различных формах, каждая из которых имеет свои особенности и целевое назначение: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59318"/>
            <a:ext cx="694611" cy="8335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27227" y="2298144"/>
            <a:ext cx="3471863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Ассигнования на содержание учреждений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627227" y="2598539"/>
            <a:ext cx="1220938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Финансирование деятельности бюджетных учреждений (школы, больницы, госорганы).</a:t>
            </a:r>
            <a:endParaRPr lang="en-US" sz="1200" dirty="0">
              <a:solidFill>
                <a:prstClr val="black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92874"/>
            <a:ext cx="694611" cy="83355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27227" y="3131701"/>
            <a:ext cx="1952625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Трансферты населению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1627227" y="3432096"/>
            <a:ext cx="1220938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Выплаты населению (пенсии, пособия, социальная помощь).</a:t>
            </a:r>
            <a:endParaRPr lang="en-US" sz="1200" dirty="0">
              <a:solidFill>
                <a:prstClr val="black"/>
              </a:solidFill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26431"/>
            <a:ext cx="694611" cy="83355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27227" y="3965258"/>
            <a:ext cx="2752844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Субвенции юрлицам и физлицам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2" name="Text 7"/>
          <p:cNvSpPr/>
          <p:nvPr/>
        </p:nvSpPr>
        <p:spPr>
          <a:xfrm>
            <a:off x="1627227" y="4265652"/>
            <a:ext cx="1220938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Целевая финансовая помощь для реализации конкретных проектов или поддержки.</a:t>
            </a:r>
            <a:endParaRPr lang="en-US" sz="1200" dirty="0">
              <a:solidFill>
                <a:prstClr val="black"/>
              </a:solidFill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59987"/>
            <a:ext cx="694611" cy="83355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27227" y="4798814"/>
            <a:ext cx="279832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Инвестиции в уставные капиталы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5" name="Text 9"/>
          <p:cNvSpPr/>
          <p:nvPr/>
        </p:nvSpPr>
        <p:spPr>
          <a:xfrm>
            <a:off x="1627227" y="5099209"/>
            <a:ext cx="1220938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Вложения в действующие или создаваемые юридические лица для развития экономики.</a:t>
            </a:r>
            <a:endParaRPr lang="en-US" sz="1200" dirty="0">
              <a:solidFill>
                <a:prstClr val="black"/>
              </a:solidFill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493544"/>
            <a:ext cx="694611" cy="83355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27227" y="5632371"/>
            <a:ext cx="3048833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Кредиты иностранным государствам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8" name="Text 11"/>
          <p:cNvSpPr/>
          <p:nvPr/>
        </p:nvSpPr>
        <p:spPr>
          <a:xfrm>
            <a:off x="1627227" y="5932765"/>
            <a:ext cx="1220938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Финансовая поддержка другим странам на условиях возвратности.</a:t>
            </a:r>
            <a:endParaRPr lang="en-US" sz="1200" dirty="0">
              <a:solidFill>
                <a:prstClr val="black"/>
              </a:solidFill>
            </a:endParaRPr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6327100"/>
            <a:ext cx="694611" cy="833557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627227" y="6465927"/>
            <a:ext cx="31844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Обслуживание долговых обязательств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1" name="Text 13"/>
          <p:cNvSpPr/>
          <p:nvPr/>
        </p:nvSpPr>
        <p:spPr>
          <a:xfrm>
            <a:off x="1627227" y="6766322"/>
            <a:ext cx="1220938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Выплаты по государственному долгу, включая гарантии.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741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775" y="466606"/>
            <a:ext cx="6301502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3200" b="1" dirty="0" err="1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Резервные</a:t>
            </a:r>
            <a:r>
              <a:rPr lang="en-US" sz="320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3200" b="1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</a:t>
            </a:r>
            <a:r>
              <a:rPr lang="en-US" sz="3200" b="1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онды</a:t>
            </a:r>
            <a:r>
              <a:rPr lang="en-US" sz="3200" b="1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320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 </a:t>
            </a:r>
            <a:r>
              <a:rPr lang="ru-RU" sz="3200" b="1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м</a:t>
            </a:r>
            <a:r>
              <a:rPr lang="en-US" sz="3200" b="1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ежбюджетные</a:t>
            </a:r>
            <a:r>
              <a:rPr lang="en-US" sz="3200" b="1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320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отношения</a:t>
            </a: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678775" y="1031796"/>
            <a:ext cx="13272849" cy="352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 расходной части бюджетов всех уровней бюджетной системы Республики Беларусь предусматривается создание резервных фондов. Это критически важный элемент для обеспечения финансовой стабильности и оперативного реагирования на непредвиденные ситуации.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678774" y="1935837"/>
            <a:ext cx="12051573" cy="352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Средства резервных фондов расходуются на финансирование непредвиденных расходов, которые не были учтены при формировании бюджета. Это может включать: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678775" y="2522875"/>
            <a:ext cx="6501884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350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Проведение аварийно-восстановительных работ.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678775" y="2736543"/>
            <a:ext cx="6501884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350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Ликвидацию последствий стихийных бедствий.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678775" y="2993827"/>
            <a:ext cx="6501884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350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Реагирование на другие чрезвычайные ситуации, возникшие в текущем финансовом году.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678774" y="3406735"/>
            <a:ext cx="13452861" cy="352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Наличие таких фондов позволяет государству эффективно справляться с кризисами, минимизируя их негативное воздействие на экономику и социальную сферу.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678774" y="4514671"/>
            <a:ext cx="4504733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2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Межбюджетные отношения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678774" y="4831734"/>
            <a:ext cx="13272849" cy="528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Одним из ключевых условий успешного проведения социально-экономических реформ в Республике Беларусь является разработка эффективной системы межбюджетных отношений. Эта система должна обеспечивать соответствие между доходами и расходами органов власти и управления на разных уровнях.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678774" y="5459908"/>
            <a:ext cx="13272849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Обеспечение финансовой самостоятельности регионов.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678774" y="5674816"/>
            <a:ext cx="13272849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Выравнивание бюджетной обеспеченности территорий.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678774" y="5889723"/>
            <a:ext cx="13272849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Стимулирование экономического развития на местном уровне.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678774" y="6165234"/>
            <a:ext cx="13272849" cy="352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Эффективные межбюджетные отношения способствуют более сбалансированному развитию страны и повышению качества государственных услуг.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6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536853"/>
            <a:ext cx="9160193" cy="609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00"/>
              </a:lnSpc>
            </a:pPr>
            <a:r>
              <a:rPr lang="ru-RU" sz="38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Подведем итоги: </a:t>
            </a:r>
            <a:endParaRPr lang="en-US" sz="3800" dirty="0">
              <a:solidFill>
                <a:prstClr val="black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80812" y="1667974"/>
            <a:ext cx="1306877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FontTx/>
              <a:buChar char="•"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Дайте определение сущности бюджета как объективной экономической категории.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780812" y="2048617"/>
            <a:ext cx="1306877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FontTx/>
              <a:buChar char="•"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Поясните роль бюджета в развитии государства.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780812" y="2429260"/>
            <a:ext cx="1306877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FontTx/>
              <a:buChar char="•"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Дайте характеристику функциям государственного бюджета.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780812" y="2809903"/>
            <a:ext cx="1306877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FontTx/>
              <a:buChar char="•"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Приведите виды бюджетного устройства государства и факторы его определяющие.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780812" y="3190546"/>
            <a:ext cx="1306877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FontTx/>
              <a:buChar char="•"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Дайте характеристику содержанию бюджетной системы государства.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780812" y="3571188"/>
            <a:ext cx="1306877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FontTx/>
              <a:buChar char="•"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Поясните содержание и назначение бюджетного планирования.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780812" y="3951831"/>
            <a:ext cx="1306877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FontTx/>
              <a:buChar char="•"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Дайте характеристику бюджетному процессу в государстве.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780812" y="4332474"/>
            <a:ext cx="1306877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FontTx/>
              <a:buChar char="•"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Поясните содержание и значение бюджетной классификации.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3" name="Text 11"/>
          <p:cNvSpPr/>
          <p:nvPr/>
        </p:nvSpPr>
        <p:spPr>
          <a:xfrm>
            <a:off x="780812" y="4713117"/>
            <a:ext cx="1306877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FontTx/>
              <a:buChar char="•"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Назовите основные доходы бюджета и дайте им характеристику.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780812" y="5093760"/>
            <a:ext cx="1306877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FontTx/>
              <a:buChar char="•"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Назовите основные расходы бюджета и дайте им характеристику.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078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1203374" y="793550"/>
            <a:ext cx="120335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1. </a:t>
            </a:r>
            <a:r>
              <a:rPr lang="en-US" sz="44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Сущность</a:t>
            </a:r>
            <a:r>
              <a:rPr lang="en-US" sz="44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 </a:t>
            </a:r>
            <a:r>
              <a:rPr lang="ru-RU" sz="44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</a:t>
            </a:r>
            <a:r>
              <a:rPr lang="en-US" sz="44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оль</a:t>
            </a:r>
            <a:r>
              <a:rPr lang="en-US" sz="44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г</a:t>
            </a:r>
            <a:r>
              <a:rPr lang="en-US" sz="44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осударственного</a:t>
            </a:r>
            <a:r>
              <a:rPr lang="en-US" sz="44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</a:t>
            </a:r>
            <a:r>
              <a:rPr lang="en-US" sz="44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юджета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175000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Государственный бюджет 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– это ключевой инструмент финансовой политики любой страны, исторически возникший для удовлетворения общегосударственных нужд, таких как содержание власти, армии и судов. Он обеспечивает централизованное финансирование важнейших функций государства и является основой для перераспределения национального дохода и богатства.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5057418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400" b="1" dirty="0" smtClean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Государственный б</a:t>
            </a:r>
            <a:r>
              <a:rPr lang="en-US" sz="2400" b="1" dirty="0" err="1" smtClean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юджет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по своей социально-экономической природе, представляет собой специфическую часть финансовых отношений, связанных с перераспределением национального дохода. По материальному содержанию он является главным </a:t>
            </a:r>
            <a:r>
              <a:rPr lang="en-US" sz="2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централизованным фондом денежных средств, 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 по форме — </a:t>
            </a:r>
            <a:r>
              <a:rPr lang="en-US" sz="2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основным финансовым планом страны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обладающим силой закона.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2318"/>
            <a:ext cx="112760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Социально-экономическая</a:t>
            </a: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44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</a:t>
            </a:r>
            <a:r>
              <a:rPr lang="en-US" sz="44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оль</a:t>
            </a:r>
            <a:r>
              <a:rPr lang="en-US" sz="44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44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</a:t>
            </a:r>
            <a:r>
              <a:rPr lang="en-US" sz="44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юджета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64725"/>
            <a:ext cx="4196358" cy="4262557"/>
          </a:xfrm>
          <a:prstGeom prst="roundRect">
            <a:avLst>
              <a:gd name="adj" fmla="val 348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564725"/>
            <a:ext cx="121920" cy="4262557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82201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Обеспечение</a:t>
            </a: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2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ж</a:t>
            </a:r>
            <a:r>
              <a:rPr lang="en-US" sz="220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изни</a:t>
            </a:r>
            <a:r>
              <a:rPr lang="en-US" sz="22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2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</a:t>
            </a:r>
            <a:r>
              <a:rPr lang="en-US" sz="220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бщества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666768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Бюджет служит основным финансовым источником для многих аспектов жизни общества, поддерживая его стабильность и развитие.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564725"/>
            <a:ext cx="4196358" cy="4262557"/>
          </a:xfrm>
          <a:prstGeom prst="roundRect">
            <a:avLst>
              <a:gd name="adj" fmla="val 348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564725"/>
            <a:ext cx="121920" cy="4262557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82201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Решение</a:t>
            </a: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2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г</a:t>
            </a:r>
            <a:r>
              <a:rPr lang="en-US" sz="220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лобальных</a:t>
            </a:r>
            <a:r>
              <a:rPr lang="en-US" sz="22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з</a:t>
            </a:r>
            <a:r>
              <a:rPr lang="en-US" sz="220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адач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666768"/>
            <a:ext cx="359033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Он позволяет решать общенациональные задачи, такие как структурная перестройка экономики, научно-техническое развитие и повышение конкурентоспособности отечественных производителей.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564725"/>
            <a:ext cx="4196358" cy="4262557"/>
          </a:xfrm>
          <a:prstGeom prst="roundRect">
            <a:avLst>
              <a:gd name="adj" fmla="val 348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564725"/>
            <a:ext cx="121920" cy="4262557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82201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Социальная</a:t>
            </a: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2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з</a:t>
            </a:r>
            <a:r>
              <a:rPr lang="en-US" sz="220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ащищенность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666768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Бюджет ориентирован на реализацию программ, направленных на социальную защиту населения от рыночных рисков, инфляционных и кризисных явлений.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036"/>
            <a:ext cx="99754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Функции Государственного Бюджета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0244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2907"/>
            <a:ext cx="3292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Перераспределительная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4332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Формирование и использование централизованных фондов денежных средств на разных уровнях власти.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40244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Регулирующая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74332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Решение задач государственного регулирования экономических и социальных процессов.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Социальная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26364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Финансирование потребностей в здравоохранении, образовании и культуре.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Контрольная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263640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Государственный контроль за поступлением и целевым использованием бюджетных средств.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738920" y="951309"/>
            <a:ext cx="7152561" cy="559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ru-RU" sz="35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2. </a:t>
            </a:r>
            <a:r>
              <a:rPr lang="en-US" sz="35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Бюджетное</a:t>
            </a:r>
            <a:r>
              <a:rPr lang="en-US" sz="35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35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у</a:t>
            </a:r>
            <a:r>
              <a:rPr lang="en-US" sz="35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стройство</a:t>
            </a:r>
            <a:r>
              <a:rPr lang="en-US" sz="35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3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 </a:t>
            </a:r>
            <a:r>
              <a:rPr lang="ru-RU" sz="35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бюджетная с</a:t>
            </a:r>
            <a:r>
              <a:rPr lang="en-US" sz="35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истема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626864" y="2464641"/>
            <a:ext cx="466584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u="sng" dirty="0" err="1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Бюджетное</a:t>
            </a:r>
            <a:r>
              <a:rPr lang="en-US" sz="2400" b="1" u="sng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400" b="1" u="sng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у</a:t>
            </a:r>
            <a:r>
              <a:rPr lang="en-US" sz="2400" b="1" u="sng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стройство</a:t>
            </a:r>
            <a:endParaRPr lang="en-US" sz="2400" b="1" u="sng" dirty="0"/>
          </a:p>
        </p:txBody>
      </p:sp>
      <p:sp>
        <p:nvSpPr>
          <p:cNvPr id="5" name="Text 3"/>
          <p:cNvSpPr/>
          <p:nvPr/>
        </p:nvSpPr>
        <p:spPr>
          <a:xfrm>
            <a:off x="626864" y="2973615"/>
            <a:ext cx="12269739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Представляет собой форму организации и принципы построения бюджетной системы страны.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33741" y="5140867"/>
            <a:ext cx="4245862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u="sng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Бюджетная Система</a:t>
            </a:r>
            <a:endParaRPr lang="en-US" sz="2400" b="1" u="sng" dirty="0"/>
          </a:p>
        </p:txBody>
      </p:sp>
      <p:sp>
        <p:nvSpPr>
          <p:cNvPr id="7" name="Text 5"/>
          <p:cNvSpPr/>
          <p:nvPr/>
        </p:nvSpPr>
        <p:spPr>
          <a:xfrm>
            <a:off x="733741" y="5789739"/>
            <a:ext cx="12269739" cy="859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Это совокупность всех видов бюджетов страны, основанная на экономических отношениях и юридических нормах, соответствующих уровням государственной власти.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76526"/>
            <a:ext cx="10535270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 err="1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Виды</a:t>
            </a: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37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г</a:t>
            </a:r>
            <a:r>
              <a:rPr lang="en-US" sz="37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осударств</a:t>
            </a:r>
            <a:r>
              <a:rPr lang="en-US" sz="37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 </a:t>
            </a:r>
            <a:r>
              <a:rPr lang="en-US" sz="3750" dirty="0" err="1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их</a:t>
            </a: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37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</a:t>
            </a:r>
            <a:r>
              <a:rPr lang="en-US" sz="37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юджетные</a:t>
            </a:r>
            <a:r>
              <a:rPr lang="en-US" sz="37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37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</a:t>
            </a:r>
            <a:r>
              <a:rPr lang="en-US" sz="37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истемы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70641"/>
            <a:ext cx="963930" cy="15347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0482" y="2270641"/>
            <a:ext cx="263818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u="sng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Унитарное Государство</a:t>
            </a:r>
            <a:endParaRPr lang="en-US" sz="2400" u="sng" dirty="0"/>
          </a:p>
        </p:txBody>
      </p:sp>
      <p:sp>
        <p:nvSpPr>
          <p:cNvPr id="6" name="Text 2"/>
          <p:cNvSpPr/>
          <p:nvPr/>
        </p:nvSpPr>
        <p:spPr>
          <a:xfrm>
            <a:off x="1950482" y="2687479"/>
            <a:ext cx="6399728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Единая конституция, централизованное управление. Бюджетная система двухзвенная: государственный (центральный) и местные бюджеты.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98119"/>
            <a:ext cx="963930" cy="15347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0482" y="3998119"/>
            <a:ext cx="305419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u="sng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Федеративное Государство</a:t>
            </a:r>
            <a:endParaRPr lang="en-US" sz="2400" u="sng" dirty="0"/>
          </a:p>
        </p:txBody>
      </p:sp>
      <p:sp>
        <p:nvSpPr>
          <p:cNvPr id="9" name="Text 4"/>
          <p:cNvSpPr/>
          <p:nvPr/>
        </p:nvSpPr>
        <p:spPr>
          <a:xfrm>
            <a:off x="1950482" y="4414957"/>
            <a:ext cx="6399728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Субъекты обладают государственностью. Бюджетная система трехзвенная: федеральный бюджет, бюджеты субъектов федерации и местные бюджеты.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25597"/>
            <a:ext cx="963930" cy="15347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0482" y="5725597"/>
            <a:ext cx="347900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u="sng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Конфедеративное Государство</a:t>
            </a:r>
            <a:endParaRPr lang="en-US" sz="2400" u="sng" dirty="0"/>
          </a:p>
        </p:txBody>
      </p:sp>
      <p:sp>
        <p:nvSpPr>
          <p:cNvPr id="12" name="Text 6"/>
          <p:cNvSpPr/>
          <p:nvPr/>
        </p:nvSpPr>
        <p:spPr>
          <a:xfrm>
            <a:off x="1950482" y="6142434"/>
            <a:ext cx="6399728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Постоянный союз суверенных государств. Бюджет формируется из взносов, государства-члены имеют собственные бюджетные и налоговые системы.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9594771" cy="563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 err="1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Принципы</a:t>
            </a: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35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</a:t>
            </a:r>
            <a:r>
              <a:rPr lang="en-US" sz="35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остроения</a:t>
            </a:r>
            <a:r>
              <a:rPr lang="en-US" sz="35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35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</a:t>
            </a:r>
            <a:r>
              <a:rPr lang="en-US" sz="35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юджетной</a:t>
            </a:r>
            <a:r>
              <a:rPr lang="en-US" sz="35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35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</a:t>
            </a:r>
            <a:r>
              <a:rPr lang="en-US" sz="35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истемы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89503" y="1640979"/>
            <a:ext cx="90130" cy="90130"/>
          </a:xfrm>
          <a:prstGeom prst="roundRect">
            <a:avLst>
              <a:gd name="adj" fmla="val 507267"/>
            </a:avLst>
          </a:prstGeom>
          <a:solidFill>
            <a:srgbClr val="1B5F39"/>
          </a:solidFill>
          <a:ln/>
        </p:spPr>
      </p:sp>
      <p:sp>
        <p:nvSpPr>
          <p:cNvPr id="4" name="Text 2"/>
          <p:cNvSpPr/>
          <p:nvPr/>
        </p:nvSpPr>
        <p:spPr>
          <a:xfrm>
            <a:off x="1060013" y="1545074"/>
            <a:ext cx="2255639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Единство</a:t>
            </a:r>
            <a:endParaRPr lang="en-US" sz="2400" dirty="0"/>
          </a:p>
        </p:txBody>
      </p:sp>
      <p:sp>
        <p:nvSpPr>
          <p:cNvPr id="5" name="Shape 3"/>
          <p:cNvSpPr/>
          <p:nvPr/>
        </p:nvSpPr>
        <p:spPr>
          <a:xfrm>
            <a:off x="789503" y="2283797"/>
            <a:ext cx="90130" cy="90130"/>
          </a:xfrm>
          <a:prstGeom prst="roundRect">
            <a:avLst>
              <a:gd name="adj" fmla="val 507267"/>
            </a:avLst>
          </a:prstGeom>
          <a:solidFill>
            <a:srgbClr val="1B5F39"/>
          </a:solidFill>
          <a:ln/>
        </p:spPr>
      </p:sp>
      <p:sp>
        <p:nvSpPr>
          <p:cNvPr id="6" name="Text 4"/>
          <p:cNvSpPr/>
          <p:nvPr/>
        </p:nvSpPr>
        <p:spPr>
          <a:xfrm>
            <a:off x="1060013" y="2187893"/>
            <a:ext cx="2255639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Сбалансированность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789503" y="2926616"/>
            <a:ext cx="90130" cy="90130"/>
          </a:xfrm>
          <a:prstGeom prst="roundRect">
            <a:avLst>
              <a:gd name="adj" fmla="val 507267"/>
            </a:avLst>
          </a:prstGeom>
          <a:solidFill>
            <a:srgbClr val="1B5F39"/>
          </a:solidFill>
          <a:ln/>
        </p:spPr>
      </p:sp>
      <p:sp>
        <p:nvSpPr>
          <p:cNvPr id="8" name="Text 6"/>
          <p:cNvSpPr/>
          <p:nvPr/>
        </p:nvSpPr>
        <p:spPr>
          <a:xfrm>
            <a:off x="1060013" y="2830711"/>
            <a:ext cx="4289346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Полнота</a:t>
            </a: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4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</a:t>
            </a:r>
            <a:r>
              <a:rPr lang="en-US" sz="240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тражения</a:t>
            </a:r>
            <a:r>
              <a:rPr lang="en-US" sz="24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4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д</a:t>
            </a:r>
            <a:r>
              <a:rPr lang="en-US" sz="240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оходов</a:t>
            </a:r>
            <a:r>
              <a:rPr lang="en-US" sz="24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 </a:t>
            </a:r>
            <a:r>
              <a:rPr lang="ru-RU" sz="24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</a:t>
            </a:r>
            <a:r>
              <a:rPr lang="en-US" sz="240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асходов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789503" y="3569434"/>
            <a:ext cx="90130" cy="90130"/>
          </a:xfrm>
          <a:prstGeom prst="roundRect">
            <a:avLst>
              <a:gd name="adj" fmla="val 507267"/>
            </a:avLst>
          </a:prstGeom>
          <a:solidFill>
            <a:srgbClr val="1B5F39"/>
          </a:solidFill>
          <a:ln/>
        </p:spPr>
      </p:sp>
      <p:sp>
        <p:nvSpPr>
          <p:cNvPr id="10" name="Text 8"/>
          <p:cNvSpPr/>
          <p:nvPr/>
        </p:nvSpPr>
        <p:spPr>
          <a:xfrm>
            <a:off x="1060013" y="3473529"/>
            <a:ext cx="2255639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Гласность</a:t>
            </a:r>
            <a:endParaRPr lang="en-US" sz="2400" dirty="0"/>
          </a:p>
        </p:txBody>
      </p:sp>
      <p:sp>
        <p:nvSpPr>
          <p:cNvPr id="11" name="Shape 9"/>
          <p:cNvSpPr/>
          <p:nvPr/>
        </p:nvSpPr>
        <p:spPr>
          <a:xfrm>
            <a:off x="789503" y="4212253"/>
            <a:ext cx="90130" cy="90130"/>
          </a:xfrm>
          <a:prstGeom prst="roundRect">
            <a:avLst>
              <a:gd name="adj" fmla="val 507267"/>
            </a:avLst>
          </a:prstGeom>
          <a:solidFill>
            <a:srgbClr val="1B5F39"/>
          </a:solidFill>
          <a:ln/>
        </p:spPr>
      </p:sp>
      <p:sp>
        <p:nvSpPr>
          <p:cNvPr id="12" name="Text 10"/>
          <p:cNvSpPr/>
          <p:nvPr/>
        </p:nvSpPr>
        <p:spPr>
          <a:xfrm>
            <a:off x="1060013" y="4116348"/>
            <a:ext cx="2255639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Самостоятельность</a:t>
            </a:r>
            <a:endParaRPr lang="en-US" sz="2400" dirty="0"/>
          </a:p>
        </p:txBody>
      </p:sp>
      <p:sp>
        <p:nvSpPr>
          <p:cNvPr id="13" name="Shape 11"/>
          <p:cNvSpPr/>
          <p:nvPr/>
        </p:nvSpPr>
        <p:spPr>
          <a:xfrm>
            <a:off x="789503" y="4855071"/>
            <a:ext cx="90130" cy="90130"/>
          </a:xfrm>
          <a:prstGeom prst="roundRect">
            <a:avLst>
              <a:gd name="adj" fmla="val 507267"/>
            </a:avLst>
          </a:prstGeom>
          <a:solidFill>
            <a:srgbClr val="1B5F39"/>
          </a:solidFill>
          <a:ln/>
        </p:spPr>
      </p:sp>
      <p:sp>
        <p:nvSpPr>
          <p:cNvPr id="14" name="Text 12"/>
          <p:cNvSpPr/>
          <p:nvPr/>
        </p:nvSpPr>
        <p:spPr>
          <a:xfrm>
            <a:off x="1060013" y="4759166"/>
            <a:ext cx="4296132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Эффективность</a:t>
            </a: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4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</a:t>
            </a:r>
            <a:r>
              <a:rPr lang="en-US" sz="240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спользования</a:t>
            </a:r>
            <a:r>
              <a:rPr lang="en-US" sz="24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4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</a:t>
            </a:r>
            <a:r>
              <a:rPr lang="en-US" sz="240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редств</a:t>
            </a:r>
            <a:endParaRPr lang="en-US" sz="2400" dirty="0"/>
          </a:p>
        </p:txBody>
      </p:sp>
      <p:sp>
        <p:nvSpPr>
          <p:cNvPr id="15" name="Shape 13"/>
          <p:cNvSpPr/>
          <p:nvPr/>
        </p:nvSpPr>
        <p:spPr>
          <a:xfrm>
            <a:off x="789503" y="5497890"/>
            <a:ext cx="90130" cy="90130"/>
          </a:xfrm>
          <a:prstGeom prst="roundRect">
            <a:avLst>
              <a:gd name="adj" fmla="val 507267"/>
            </a:avLst>
          </a:prstGeom>
          <a:solidFill>
            <a:srgbClr val="1B5F39"/>
          </a:solidFill>
          <a:ln/>
        </p:spPr>
      </p:sp>
      <p:sp>
        <p:nvSpPr>
          <p:cNvPr id="16" name="Text 14"/>
          <p:cNvSpPr/>
          <p:nvPr/>
        </p:nvSpPr>
        <p:spPr>
          <a:xfrm>
            <a:off x="1060013" y="5401985"/>
            <a:ext cx="427672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Общее</a:t>
            </a: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24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(</a:t>
            </a:r>
            <a:r>
              <a:rPr lang="ru-RU" sz="24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</a:t>
            </a:r>
            <a:r>
              <a:rPr lang="en-US" sz="240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овокупное</a:t>
            </a: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) </a:t>
            </a:r>
            <a:r>
              <a:rPr lang="ru-RU" sz="24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</a:t>
            </a:r>
            <a:r>
              <a:rPr lang="en-US" sz="240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окрытие</a:t>
            </a:r>
            <a:r>
              <a:rPr lang="en-US" sz="24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4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</a:t>
            </a:r>
            <a:r>
              <a:rPr lang="en-US" sz="240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асходов</a:t>
            </a:r>
            <a:endParaRPr lang="en-US" sz="2400" dirty="0"/>
          </a:p>
        </p:txBody>
      </p:sp>
      <p:sp>
        <p:nvSpPr>
          <p:cNvPr id="17" name="Shape 15"/>
          <p:cNvSpPr/>
          <p:nvPr/>
        </p:nvSpPr>
        <p:spPr>
          <a:xfrm>
            <a:off x="789503" y="6140708"/>
            <a:ext cx="90130" cy="90130"/>
          </a:xfrm>
          <a:prstGeom prst="roundRect">
            <a:avLst>
              <a:gd name="adj" fmla="val 507267"/>
            </a:avLst>
          </a:prstGeom>
          <a:solidFill>
            <a:srgbClr val="1B5F39"/>
          </a:solidFill>
          <a:ln/>
        </p:spPr>
      </p:sp>
      <p:sp>
        <p:nvSpPr>
          <p:cNvPr id="18" name="Text 16"/>
          <p:cNvSpPr/>
          <p:nvPr/>
        </p:nvSpPr>
        <p:spPr>
          <a:xfrm>
            <a:off x="1060013" y="6044803"/>
            <a:ext cx="2255639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Достоверность</a:t>
            </a:r>
            <a:endParaRPr lang="en-US" sz="2400" dirty="0"/>
          </a:p>
        </p:txBody>
      </p:sp>
      <p:sp>
        <p:nvSpPr>
          <p:cNvPr id="19" name="Shape 17"/>
          <p:cNvSpPr/>
          <p:nvPr/>
        </p:nvSpPr>
        <p:spPr>
          <a:xfrm>
            <a:off x="789503" y="6783526"/>
            <a:ext cx="90130" cy="90130"/>
          </a:xfrm>
          <a:prstGeom prst="roundRect">
            <a:avLst>
              <a:gd name="adj" fmla="val 507267"/>
            </a:avLst>
          </a:prstGeom>
          <a:solidFill>
            <a:srgbClr val="1B5F39"/>
          </a:solidFill>
          <a:ln/>
        </p:spPr>
      </p:sp>
      <p:sp>
        <p:nvSpPr>
          <p:cNvPr id="20" name="Text 18"/>
          <p:cNvSpPr/>
          <p:nvPr/>
        </p:nvSpPr>
        <p:spPr>
          <a:xfrm>
            <a:off x="1060013" y="6687622"/>
            <a:ext cx="3674626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Адресность и </a:t>
            </a:r>
            <a:r>
              <a:rPr lang="ru-RU" sz="24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ц</a:t>
            </a:r>
            <a:r>
              <a:rPr lang="en-US" sz="240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елевое</a:t>
            </a:r>
            <a:r>
              <a:rPr lang="en-US" sz="24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4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н</a:t>
            </a:r>
            <a:r>
              <a:rPr lang="en-US" sz="240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азначение</a:t>
            </a:r>
            <a:endParaRPr lang="en-US" sz="2400" dirty="0"/>
          </a:p>
        </p:txBody>
      </p:sp>
      <p:sp>
        <p:nvSpPr>
          <p:cNvPr id="21" name="Shape 19"/>
          <p:cNvSpPr/>
          <p:nvPr/>
        </p:nvSpPr>
        <p:spPr>
          <a:xfrm>
            <a:off x="789503" y="7426345"/>
            <a:ext cx="90130" cy="90130"/>
          </a:xfrm>
          <a:prstGeom prst="roundRect">
            <a:avLst>
              <a:gd name="adj" fmla="val 507267"/>
            </a:avLst>
          </a:prstGeom>
          <a:solidFill>
            <a:srgbClr val="1B5F39"/>
          </a:solidFill>
          <a:ln/>
        </p:spPr>
      </p:sp>
      <p:sp>
        <p:nvSpPr>
          <p:cNvPr id="22" name="Text 20"/>
          <p:cNvSpPr/>
          <p:nvPr/>
        </p:nvSpPr>
        <p:spPr>
          <a:xfrm>
            <a:off x="1060013" y="7330440"/>
            <a:ext cx="3117413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Ответственность</a:t>
            </a: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4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у</a:t>
            </a:r>
            <a:r>
              <a:rPr lang="en-US" sz="240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частников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2336363" y="1198245"/>
            <a:ext cx="9957554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3. </a:t>
            </a:r>
            <a:r>
              <a:rPr lang="en-US" sz="44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Бюджетное</a:t>
            </a:r>
            <a:r>
              <a:rPr lang="en-US" sz="44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44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</a:t>
            </a:r>
            <a:r>
              <a:rPr lang="en-US" sz="44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ланирование</a:t>
            </a:r>
            <a:r>
              <a:rPr lang="en-US" sz="44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4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 </a:t>
            </a:r>
            <a:r>
              <a:rPr lang="ru-RU" sz="440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бюджетный п</a:t>
            </a:r>
            <a:r>
              <a:rPr lang="en-US" sz="440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роцесс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789503" y="2444353"/>
            <a:ext cx="8580128" cy="2165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u="sng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Бюджетное планирование </a:t>
            </a: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является неотъемлемой частью финансового планирования, подчиняющегося требованиям государственной финансовой политики. Его экономическая сущность заключается в централизованном распределении ВВП и национального дохода в соответствии с общегосударственной программой социально-экономического развития.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89503" y="4813340"/>
            <a:ext cx="8580128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Бюджетное планирование включает в себя: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89503" y="5377339"/>
            <a:ext cx="8580128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Бюджетный процесс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89503" y="5817275"/>
            <a:ext cx="8580128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Нормативно-правовую и организационную базу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89503" y="6257211"/>
            <a:ext cx="8580128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Теорию и методологию составления бюджетов</a:t>
            </a:r>
            <a:endParaRPr lang="en-US" sz="20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143" y="2495074"/>
            <a:ext cx="4890373" cy="48903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7367"/>
            <a:ext cx="80794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Стадии</a:t>
            </a: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44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</a:t>
            </a:r>
            <a:r>
              <a:rPr lang="en-US" sz="44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юджетного</a:t>
            </a:r>
            <a:r>
              <a:rPr lang="en-US" sz="44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4450" dirty="0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</a:t>
            </a:r>
            <a:r>
              <a:rPr lang="en-US" sz="4450" dirty="0" err="1" smtClean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роцесса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977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Бюджетный процесс – это регламентированная законодательством деятельность органов власти, включающая четыре последовательные стадии: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80730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114800"/>
            <a:ext cx="2896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Составление</a:t>
            </a: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2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п</a:t>
            </a:r>
            <a:r>
              <a:rPr lang="en-US" sz="220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роекта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980730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4114800"/>
            <a:ext cx="39510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Рассмотрение и </a:t>
            </a:r>
            <a:r>
              <a:rPr lang="ru-RU" sz="22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у</a:t>
            </a:r>
            <a:r>
              <a:rPr lang="en-US" sz="220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тверждение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0604" y="5830014"/>
            <a:ext cx="29233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Исполнение</a:t>
            </a: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2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б</a:t>
            </a:r>
            <a:r>
              <a:rPr lang="en-US" sz="220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юджета</a:t>
            </a:r>
            <a:endParaRPr 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2014" y="5830014"/>
            <a:ext cx="52928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Составление</a:t>
            </a: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2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о</a:t>
            </a:r>
            <a:r>
              <a:rPr lang="en-US" sz="220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тчета</a:t>
            </a:r>
            <a:r>
              <a:rPr lang="en-US" sz="22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и </a:t>
            </a:r>
            <a:r>
              <a:rPr lang="ru-RU" sz="22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е</a:t>
            </a:r>
            <a:r>
              <a:rPr lang="en-US" sz="220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го</a:t>
            </a:r>
            <a:r>
              <a:rPr lang="en-US" sz="22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ru-RU" sz="2200" dirty="0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у</a:t>
            </a:r>
            <a:r>
              <a:rPr lang="en-US" sz="2200" dirty="0" err="1" smtClean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тверждение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6663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Участниками процесса являются органы законодательной и исполнительной власти, финансовые, налоговые и другие уполномоченные органы, а также органы государственного контроля.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1705</Words>
  <Application>Microsoft Office PowerPoint</Application>
  <PresentationFormat>Произвольный</PresentationFormat>
  <Paragraphs>193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Alice</vt:lpstr>
      <vt:lpstr>Calibri</vt:lpstr>
      <vt:lpstr>Arial</vt:lpstr>
      <vt:lpstr>Times New Roman</vt:lpstr>
      <vt:lpstr>Lora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Рудковская Ольга Геннадьевна</dc:creator>
  <cp:lastModifiedBy>Рудковская Ольга Геннадьевна</cp:lastModifiedBy>
  <cp:revision>5</cp:revision>
  <dcterms:created xsi:type="dcterms:W3CDTF">2025-09-19T13:12:19Z</dcterms:created>
  <dcterms:modified xsi:type="dcterms:W3CDTF">2025-09-19T13:45:54Z</dcterms:modified>
</cp:coreProperties>
</file>